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3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2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3" r:id="rId24"/>
    <p:sldId id="276" r:id="rId25"/>
    <p:sldId id="277" r:id="rId26"/>
    <p:sldId id="284" r:id="rId27"/>
    <p:sldId id="278" r:id="rId28"/>
    <p:sldId id="285" r:id="rId29"/>
    <p:sldId id="279" r:id="rId30"/>
    <p:sldId id="280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51E4C-6AB2-4DE0-B8DF-2FE5329A7632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32E28-DD4B-4240-B1B1-830BD3763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61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23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9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0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1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6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4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75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1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5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08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dp-3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query.prod.cms.rt.microsoft.com/cms/api/am/binary/RE4AGXA" TargetMode="External"/><Relationship Id="rId4" Type="http://schemas.openxmlformats.org/officeDocument/2006/relationships/hyperlink" Target="https://query.prod.cms.rt.microsoft.com/cms/api/am/binary/RE4q3yZ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az-4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query.prod.cms.rt.microsoft.com/cms/api/am/binary/RE4wyqC" TargetMode="External"/><Relationship Id="rId4" Type="http://schemas.openxmlformats.org/officeDocument/2006/relationships/hyperlink" Target="https://query.prod.cms.rt.microsoft.com/cms/api/am/binary/RE3VP8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az-1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query.prod.cms.rt.microsoft.com/cms/api/am/binary/RE4AOMr" TargetMode="External"/><Relationship Id="rId4" Type="http://schemas.openxmlformats.org/officeDocument/2006/relationships/hyperlink" Target="https://query.prod.cms.rt.microsoft.com/cms/api/am/binary/RE43XO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az-1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query.prod.cms.rt.microsoft.com/cms/api/am/binary/RWKHFH" TargetMode="External"/><Relationship Id="rId4" Type="http://schemas.openxmlformats.org/officeDocument/2006/relationships/hyperlink" Target="https://query.prod.cms.rt.microsoft.com/cms/api/am/binary/RE4MFS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az-2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query.prod.cms.rt.microsoft.com/cms/api/am/binary/RE4wyqz" TargetMode="External"/><Relationship Id="rId4" Type="http://schemas.openxmlformats.org/officeDocument/2006/relationships/hyperlink" Target="https://query.prod.cms.rt.microsoft.com/cms/api/am/binary/RE4nBeC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ms-1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query.prod.cms.rt.microsoft.com/cms/api/am/binary/RE3VJV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ms-1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query.prod.cms.rt.microsoft.com/cms/api/am/binary/RE3VEHZ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ms-50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ery.prod.cms.rt.microsoft.com/cms/api/am/binary/RE458DG" TargetMode="External"/><Relationship Id="rId4" Type="http://schemas.openxmlformats.org/officeDocument/2006/relationships/hyperlink" Target="https://query.prod.cms.rt.microsoft.com/cms/api/am/binary/RE3VEI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ms-6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query.prod.cms.rt.microsoft.com/cms/api/am/binary/RE4561r" TargetMode="External"/><Relationship Id="rId4" Type="http://schemas.openxmlformats.org/officeDocument/2006/relationships/hyperlink" Target="https://query.prod.cms.rt.microsoft.com/cms/api/am/binary/RE43CZ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ms-70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ery.prod.cms.rt.microsoft.com/cms/api/am/binary/RE45gtR" TargetMode="External"/><Relationship Id="rId4" Type="http://schemas.openxmlformats.org/officeDocument/2006/relationships/hyperlink" Target="https://query.prod.cms.rt.microsoft.com/cms/api/am/binary/RE43Vc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ms-74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query.prod.cms.rt.microsoft.com/cms/api/am/binary/RE4O2r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md-1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query.prod.cms.rt.microsoft.com/cms/api/am/binary/RE45lE2" TargetMode="External"/><Relationship Id="rId4" Type="http://schemas.openxmlformats.org/officeDocument/2006/relationships/hyperlink" Target="https://query.prod.cms.rt.microsoft.com/cms/api/am/binary/RE3VJV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sc-2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query.prod.cms.rt.microsoft.com/cms/api/am/binary/RE4Myp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sc-3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query.prod.cms.rt.microsoft.com/cms/api/am/binary/RE4Myp5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mb-3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ery.prod.cms.rt.microsoft.com/cms/api/am/binary/RWH8MJ" TargetMode="External"/><Relationship Id="rId5" Type="http://schemas.openxmlformats.org/officeDocument/2006/relationships/hyperlink" Target="https://query.prod.cms.rt.microsoft.com/cms/api/am/binary/RWCZKn" TargetMode="Externa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da-10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ery.prod.cms.rt.microsoft.com/cms/api/am/binary/RE4AzbJ" TargetMode="External"/><Relationship Id="rId4" Type="http://schemas.openxmlformats.org/officeDocument/2006/relationships/hyperlink" Target="https://query.prod.cms.rt.microsoft.com/cms/api/am/binary/RE4ql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ery.prod.cms.rt.microsoft.com/cms/api/am/binary/RE4AElC" TargetMode="External"/><Relationship Id="rId4" Type="http://schemas.openxmlformats.org/officeDocument/2006/relationships/hyperlink" Target="https://query.prod.cms.rt.microsoft.com/cms/api/am/binary/RE4pCWy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pl-20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ery.prod.cms.rt.microsoft.com/cms/api/am/binary/RE4GP08" TargetMode="External"/><Relationship Id="rId4" Type="http://schemas.openxmlformats.org/officeDocument/2006/relationships/hyperlink" Target="https://query.prod.cms.rt.microsoft.com/cms/api/am/binary/RE4CQV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az-3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query.prod.cms.rt.microsoft.com/cms/api/am/binary/RE4AJyF" TargetMode="External"/><Relationship Id="rId4" Type="http://schemas.openxmlformats.org/officeDocument/2006/relationships/hyperlink" Target="https://query.prod.cms.rt.microsoft.com/cms/api/am/binary/RE4psD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query.prod.cms.rt.microsoft.com/cms/api/am/binary/RE4pCWz" TargetMode="External"/><Relationship Id="rId2" Type="http://schemas.openxmlformats.org/officeDocument/2006/relationships/hyperlink" Target="https://docs.microsoft.com/en-us/learn/certifications/exams/az-30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query.prod.cms.rt.microsoft.com/cms/api/am/binary/RE4AJy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az-50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ery.prod.cms.rt.microsoft.com/cms/api/am/binary/RE3VC70" TargetMode="External"/><Relationship Id="rId4" Type="http://schemas.openxmlformats.org/officeDocument/2006/relationships/hyperlink" Target="https://query.prod.cms.rt.microsoft.com/cms/api/am/binary/RE4AJy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az-6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query.prod.cms.rt.microsoft.com/cms/api/am/binary/RE4Lwq9" TargetMode="External"/><Relationship Id="rId4" Type="http://schemas.openxmlformats.org/officeDocument/2006/relationships/hyperlink" Target="https://query.prod.cms.rt.microsoft.com/cms/api/am/binary/RWKD9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az-7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query.prod.cms.rt.microsoft.com/cms/api/am/binary/RE4PaH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learn/certifications/exams/az-104" TargetMode="External"/><Relationship Id="rId2" Type="http://schemas.openxmlformats.org/officeDocument/2006/relationships/hyperlink" Target="https://docs.microsoft.com/en-us/learn/certifications/exams/ai-10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query.prod.cms.rt.microsoft.com/cms/api/am/binary/RWy1S2" TargetMode="External"/><Relationship Id="rId4" Type="http://schemas.openxmlformats.org/officeDocument/2006/relationships/hyperlink" Target="https://query.prod.cms.rt.microsoft.com/cms/api/am/binary/RE4MbY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0E0E787-6A3F-4579-9E73-AC9FBB0E3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BC526-94BB-425C-9A69-BBC99575A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47481"/>
            <a:ext cx="4244341" cy="2532980"/>
          </a:xfrm>
        </p:spPr>
        <p:txBody>
          <a:bodyPr>
            <a:normAutofit/>
          </a:bodyPr>
          <a:lstStyle/>
          <a:p>
            <a:pPr algn="ctr"/>
            <a:r>
              <a:rPr lang="en-US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MSFT Certification Exam Updates (Sep 2021)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B67F5-DE1A-4540-B209-4043407D1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840" y="4283220"/>
            <a:ext cx="3299460" cy="1487117"/>
          </a:xfrm>
        </p:spPr>
        <p:txBody>
          <a:bodyPr>
            <a:normAutofit/>
          </a:bodyPr>
          <a:lstStyle/>
          <a:p>
            <a:pPr algn="ctr"/>
            <a:r>
              <a:rPr lang="en-US"/>
              <a:t>By Lavinia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3744C-5494-4707-8218-9CC300E251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0"/>
          <a:stretch/>
        </p:blipFill>
        <p:spPr>
          <a:xfrm>
            <a:off x="5979412" y="756110"/>
            <a:ext cx="5360306" cy="5360306"/>
          </a:xfrm>
          <a:custGeom>
            <a:avLst/>
            <a:gdLst/>
            <a:ahLst/>
            <a:cxnLst/>
            <a:rect l="l" t="t" r="r" b="b"/>
            <a:pathLst>
              <a:path w="5360306" h="5360306">
                <a:moveTo>
                  <a:pt x="2680153" y="0"/>
                </a:moveTo>
                <a:cubicBezTo>
                  <a:pt x="4160361" y="0"/>
                  <a:pt x="5360306" y="1199945"/>
                  <a:pt x="5360306" y="2680153"/>
                </a:cubicBezTo>
                <a:cubicBezTo>
                  <a:pt x="5360306" y="4160361"/>
                  <a:pt x="4160361" y="5360306"/>
                  <a:pt x="2680153" y="5360306"/>
                </a:cubicBezTo>
                <a:cubicBezTo>
                  <a:pt x="1199945" y="5360306"/>
                  <a:pt x="0" y="4160361"/>
                  <a:pt x="0" y="2680153"/>
                </a:cubicBezTo>
                <a:cubicBezTo>
                  <a:pt x="0" y="1199945"/>
                  <a:pt x="1199945" y="0"/>
                  <a:pt x="2680153" y="0"/>
                </a:cubicBezTo>
                <a:close/>
              </a:path>
            </a:pathLst>
          </a:cu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51B3B56-501F-42FF-8534-28EF7857B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50993" y="399708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05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5"/>
            <a:ext cx="10217937" cy="5126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DP-300 Administering Relational Databases on Microsoft Azure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44521"/>
            <a:ext cx="31690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DP-300 Administering Relational Databases on Microsoft Azure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Journey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429566" y="4926084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4626876" y="2706075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643082" y="5076054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6640498" y="2310854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September 24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th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8194" name="Picture 2" descr="Text, application&#10;&#10;Description automatically generated">
            <a:extLst>
              <a:ext uri="{FF2B5EF4-FFF2-40B4-BE49-F238E27FC236}">
                <a16:creationId xmlns:a16="http://schemas.microsoft.com/office/drawing/2014/main" id="{C2FA3717-C971-48E2-875E-37CC8876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83" y="4510782"/>
            <a:ext cx="4890789" cy="2005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899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6"/>
            <a:ext cx="10297836" cy="4309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AZ-400 Designing and Implementing Microsoft Azure DevOps Solutions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44521"/>
            <a:ext cx="31690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AZ-400 Designing and Implementing Microsoft Azure DevOps Solutions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Journey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429566" y="4926084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4626876" y="2706075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643082" y="5076054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6640498" y="2310854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September 29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th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218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2E3E93C-4BA4-445D-8B90-9DEB8D43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52" y="4677740"/>
            <a:ext cx="6280884" cy="1731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4643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5"/>
            <a:ext cx="10306714" cy="5126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AZ-120 Planning and Administering Microsoft Azure for SAP Workloads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44521"/>
            <a:ext cx="31690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AZ-120 Planning and Administering Microsoft Azure for SAP Workloads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Journey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429566" y="4926084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4626876" y="2706075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643082" y="5076054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6640498" y="2310854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September 24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th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10242" name="Picture 2" descr="Text&#10;&#10;Description automatically generated">
            <a:extLst>
              <a:ext uri="{FF2B5EF4-FFF2-40B4-BE49-F238E27FC236}">
                <a16:creationId xmlns:a16="http://schemas.microsoft.com/office/drawing/2014/main" id="{562CE2AC-FD8C-4ADF-8F3E-F68D534EF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04" y="4995858"/>
            <a:ext cx="6406505" cy="916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9330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6"/>
            <a:ext cx="10271203" cy="5126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AZ-140 Configuring and Operating Microsoft Azure Virtual Desktop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44521"/>
            <a:ext cx="31690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AZ-140 Configuring and Operating Microsoft Azure Virtual Desktop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Journey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429566" y="4926084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4626876" y="2706075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643082" y="5076054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6640498" y="2310854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September 24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th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11266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A8DAD08-EAFA-4D6C-9282-ABAE4D5FB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710" y="4595986"/>
            <a:ext cx="6169435" cy="153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8075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6"/>
            <a:ext cx="10395490" cy="4309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AZ-220 Microsoft Azure IoT Developer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44521"/>
            <a:ext cx="3169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AZ-220 Microsoft Azure IoT Developer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Journey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429566" y="4926084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4626876" y="2706075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643082" y="5076054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6640498" y="2310854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September 24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th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12290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4E4D769-8F4F-4949-994F-22D1A961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83" y="4677740"/>
            <a:ext cx="5528526" cy="1616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6979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69544AB-4770-4210-ABAD-B88756DB1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448D61-FD92-4997-B065-20433412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555A4C0-F746-4932-ABD3-024F4B231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D58A9-6012-4A59-A082-92EB511C1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746913"/>
            <a:ext cx="7619999" cy="1883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MICROSOFT 365 certifications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51A8F8-7445-4C49-926D-816D68765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229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5"/>
            <a:ext cx="10271203" cy="5126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MS-100 Microsoft Identity and Services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44521"/>
            <a:ext cx="31690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MS-100 Microsoft Identity and Services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429566" y="4926084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4626876" y="2706075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643082" y="5076054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6640498" y="2310854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September 29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th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B05B1-F667-4CA5-AA27-611C9D5C7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677740"/>
            <a:ext cx="5782490" cy="146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87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5"/>
            <a:ext cx="10315591" cy="5126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MS-101 Microsoft 365 Mobility and Security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44521"/>
            <a:ext cx="31690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MS-101 Microsoft 365 Mobility and Security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429566" y="4926084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4626876" y="2706075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643082" y="5076054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6640498" y="2310854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September 24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th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708D5-1B93-4EA5-BD45-B311F653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465" y="4779898"/>
            <a:ext cx="5138481" cy="12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55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5"/>
            <a:ext cx="10333347" cy="5126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MS-500 Microsoft 365 Security Administration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44521"/>
            <a:ext cx="3169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MS-500 Microsoft 365 Security Administration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Journey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429566" y="4926084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4626876" y="2706075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643082" y="5076054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6640498" y="2310854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September 24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th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F145B3-C2A9-4EFC-9E12-A08B1E9942A9}"/>
              </a:ext>
            </a:extLst>
          </p:cNvPr>
          <p:cNvSpPr txBox="1"/>
          <p:nvPr/>
        </p:nvSpPr>
        <p:spPr>
          <a:xfrm>
            <a:off x="5934723" y="5150029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Britannic Bold" panose="020B0903060703020204" pitchFamily="34" charset="0"/>
              </a:rPr>
              <a:t>SIGNIFICANT CHANGES !!</a:t>
            </a:r>
            <a:r>
              <a:rPr lang="en-US" dirty="0">
                <a:solidFill>
                  <a:schemeClr val="bg1"/>
                </a:solidFill>
                <a:effectLst/>
                <a:latin typeface="Britannic Bold" panose="020B0903060703020204" pitchFamily="34" charset="0"/>
              </a:rPr>
              <a:t> See the Skills Measured doc. </a:t>
            </a:r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8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6"/>
            <a:ext cx="10191304" cy="5126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MS-600 Building Applications and Solutions with Microsoft 365 Core Services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44521"/>
            <a:ext cx="31690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MS-600 Building Applications and Solutions with Microsoft 365 Core Services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Journey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429566" y="4926084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4626876" y="2706075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643082" y="5076054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6640498" y="2310854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September 24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th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BA20D-FC39-4B9B-97D8-A9D4B3CBF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94" y="4558899"/>
            <a:ext cx="3336800" cy="17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4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69544AB-4770-4210-ABAD-B88756DB1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448D61-FD92-4997-B065-20433412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555A4C0-F746-4932-ABD3-024F4B231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D58A9-6012-4A59-A082-92EB511C1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746913"/>
            <a:ext cx="7619999" cy="1883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Azure certifications</a:t>
            </a:r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51A8F8-7445-4C49-926D-816D68765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35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6"/>
            <a:ext cx="10297836" cy="4309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MS-700 Managing Microsoft Teams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44521"/>
            <a:ext cx="31690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MS-700 Managing Microsoft Teams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Journey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429566" y="4926084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4626876" y="2706075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643082" y="5076054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6640498" y="2310854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September 24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th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E64CD2-530E-4DA9-8F2F-16F4685A0DD5}"/>
              </a:ext>
            </a:extLst>
          </p:cNvPr>
          <p:cNvSpPr txBox="1"/>
          <p:nvPr/>
        </p:nvSpPr>
        <p:spPr>
          <a:xfrm>
            <a:off x="5957241" y="4754325"/>
            <a:ext cx="609452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Britannic Bold" panose="020B0903060703020204" pitchFamily="34" charset="0"/>
              </a:rPr>
              <a:t>Adding: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Britannic Bold" panose="020B0903060703020204" pitchFamily="34" charset="0"/>
              </a:rPr>
              <a:t> 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  <a:latin typeface="Britannic Bold" panose="020B0903060703020204" pitchFamily="34" charset="0"/>
              </a:rPr>
              <a:t>Manage Notifications &amp; alerts rules from the Microsoft Teams admin center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  <a:latin typeface="Britannic Bold" panose="020B0903060703020204" pitchFamily="34" charset="0"/>
              </a:rPr>
              <a:t>Plan and configure emergency Calling Policies</a:t>
            </a:r>
          </a:p>
        </p:txBody>
      </p:sp>
    </p:spTree>
    <p:extLst>
      <p:ext uri="{BB962C8B-B14F-4D97-AF65-F5344CB8AC3E}">
        <p14:creationId xmlns:p14="http://schemas.microsoft.com/office/powerpoint/2010/main" val="218356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6"/>
            <a:ext cx="10395490" cy="5126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MS-740 Troubleshooting Microsoft Teams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44521"/>
            <a:ext cx="31690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MS-740 Troubleshooting Microsoft Teams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643082" y="5076054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FF254-B6AC-447D-BCF5-69020006E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585" y="2280062"/>
            <a:ext cx="7551535" cy="353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3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6"/>
            <a:ext cx="10395490" cy="4690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MD-101 Managing Modern Desktops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44521"/>
            <a:ext cx="31690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MD-101 Managing Modern Desktops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Journey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429566" y="4926084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4626876" y="2706075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643082" y="5076054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6640498" y="2310854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September 24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th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7712A-5011-4073-A772-763F67D21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290" y="4380246"/>
            <a:ext cx="4736138" cy="18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45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69544AB-4770-4210-ABAD-B88756DB1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448D61-FD92-4997-B065-20433412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555A4C0-F746-4932-ABD3-024F4B231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D58A9-6012-4A59-A082-92EB511C1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746913"/>
            <a:ext cx="7619999" cy="1883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SECURITY certifications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51A8F8-7445-4C49-926D-816D68765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090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6"/>
            <a:ext cx="10191304" cy="5126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SC-200 Microsoft Security Operations Analyst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44521"/>
            <a:ext cx="31690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SC-200 Microsoft Security Operations Analyst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429566" y="4926084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4626876" y="2706075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643082" y="5076054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6640498" y="2310854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September 24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th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13314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25B492A-A1AB-47F6-AB8A-151A05B4D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52" y="4241783"/>
            <a:ext cx="5838825" cy="218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1485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6"/>
            <a:ext cx="10306714" cy="4309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SC-300 Microsoft Identity and Access Administrator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44521"/>
            <a:ext cx="31690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SC-300 Microsoft Identity and Access Administrator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429566" y="4926084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4626876" y="2706075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643082" y="5076054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6640498" y="2310854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September 24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th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14338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0465B42-48A6-4BBD-95CB-173881972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50529"/>
            <a:ext cx="5197770" cy="1124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6246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69544AB-4770-4210-ABAD-B88756DB1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448D61-FD92-4997-B065-20433412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555A4C0-F746-4932-ABD3-024F4B231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D58A9-6012-4A59-A082-92EB511C1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746913"/>
            <a:ext cx="7619999" cy="1883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DYNAMICS 365 certifications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51A8F8-7445-4C49-926D-816D68765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331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6"/>
            <a:ext cx="10333347" cy="5126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MB-340 Microsoft Dynamics 365 Commerce Functional Consultant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838802" y="4432378"/>
            <a:ext cx="31421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MB-340 Microsoft Dynamics 365 Commerce Functional Consultant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1536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7B6A0B4-8BAD-4C28-9852-EDF95B0F1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66" y="2141091"/>
            <a:ext cx="7875742" cy="155359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CD25D-175E-410C-AE2C-5E2DD107D3D1}"/>
              </a:ext>
            </a:extLst>
          </p:cNvPr>
          <p:cNvSpPr txBox="1"/>
          <p:nvPr/>
        </p:nvSpPr>
        <p:spPr>
          <a:xfrm>
            <a:off x="5195656" y="444503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D3980-9F79-43C8-A34E-3AB75F3C308E}"/>
              </a:ext>
            </a:extLst>
          </p:cNvPr>
          <p:cNvSpPr txBox="1"/>
          <p:nvPr/>
        </p:nvSpPr>
        <p:spPr>
          <a:xfrm>
            <a:off x="8242916" y="4445039"/>
            <a:ext cx="3519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Journey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40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69544AB-4770-4210-ABAD-B88756DB1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448D61-FD92-4997-B065-20433412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555A4C0-F746-4932-ABD3-024F4B231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D58A9-6012-4A59-A082-92EB511C1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746913"/>
            <a:ext cx="7619999" cy="1883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POWER PLATFORM certifications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51A8F8-7445-4C49-926D-816D68765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930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6"/>
            <a:ext cx="10200182" cy="5126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 – 100 Analyzing Data with Microsoft Power BI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44521"/>
            <a:ext cx="3169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 - 100 Analyzing Data with Microsoft Power BI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Journey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429566" y="4926084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4626876" y="2706075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643082" y="5076054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6640498" y="2310854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September 24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th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3307DC-18C9-4050-82CA-698656A791B5}"/>
              </a:ext>
            </a:extLst>
          </p:cNvPr>
          <p:cNvSpPr txBox="1"/>
          <p:nvPr/>
        </p:nvSpPr>
        <p:spPr>
          <a:xfrm>
            <a:off x="6048783" y="4983936"/>
            <a:ext cx="60989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effectLst/>
                <a:latin typeface="Britannic Bold" panose="020B0903060703020204" pitchFamily="34" charset="0"/>
              </a:rPr>
              <a:t>The following topics are added: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Britannic Bold" panose="020B0903060703020204" pitchFamily="34" charset="0"/>
              </a:rPr>
              <a:t>Model the Data - </a:t>
            </a:r>
            <a:r>
              <a:rPr lang="en-US" sz="16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Britannic Bold" panose="020B0903060703020204" pitchFamily="34" charset="0"/>
              </a:rPr>
              <a:t>Apply or change Sensitivity Labels</a:t>
            </a:r>
            <a:endParaRPr lang="en-US" sz="16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Britannic Bold" panose="020B0903060703020204" pitchFamily="34" charset="0"/>
              </a:rPr>
              <a:t>Visualize the Data - </a:t>
            </a:r>
            <a:r>
              <a:rPr lang="en-US" sz="16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Britannic Bold" panose="020B0903060703020204" pitchFamily="34" charset="0"/>
              </a:rPr>
              <a:t>Add a Smart Narrative visual</a:t>
            </a:r>
            <a:endParaRPr lang="en-US" sz="16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Britannic Bold" panose="020B0903060703020204" pitchFamily="34" charset="0"/>
              </a:rPr>
              <a:t>Analyze the Data - </a:t>
            </a:r>
            <a:r>
              <a:rPr lang="en-US" sz="16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Britannic Bold" panose="020B0903060703020204" pitchFamily="34" charset="0"/>
              </a:rPr>
              <a:t>Use Anomaly Detection</a:t>
            </a:r>
            <a:endParaRPr lang="en-US" sz="16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2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6"/>
            <a:ext cx="9978240" cy="5126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latin typeface="Britannic Bold" panose="020B0903060703020204" pitchFamily="34" charset="0"/>
              </a:rPr>
              <a:t>AZ-104 Azure Administrator</a:t>
            </a:r>
            <a:endParaRPr lang="en-GB" sz="2400" dirty="0">
              <a:ln>
                <a:solidFill>
                  <a:schemeClr val="tx1"/>
                </a:solidFill>
              </a:ln>
              <a:latin typeface="Britannic Bold" panose="020B0903060703020204" pitchFamily="34" charset="0"/>
            </a:endParaRPr>
          </a:p>
        </p:txBody>
      </p:sp>
      <p:pic>
        <p:nvPicPr>
          <p:cNvPr id="3074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EA635B9-9EBE-4640-A90F-CE12A4A4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994" y="4378559"/>
            <a:ext cx="5997569" cy="220761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44521"/>
            <a:ext cx="3169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 AZ-104 Azure Administrator 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dirty="0">
              <a:solidFill>
                <a:schemeClr val="bg1"/>
              </a:solidFill>
              <a:effectLst/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Journey</a:t>
            </a:r>
            <a:endParaRPr lang="en-US" dirty="0">
              <a:solidFill>
                <a:schemeClr val="bg1"/>
              </a:solidFill>
              <a:effectLst/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429566" y="4926084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4626876" y="2706075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643082" y="5076054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6640498" y="2310854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September 24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th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743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5"/>
            <a:ext cx="10182426" cy="5126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PL-200: Microsoft Power Platform Functional Consultant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44521"/>
            <a:ext cx="3169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PL-200: Microsoft Power Platform Functional Consultant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Journey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429566" y="4926084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4626876" y="2706075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643082" y="5076054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6640498" y="2310854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October 1st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4D403F-BEAA-49D2-A116-9728688033D0}"/>
              </a:ext>
            </a:extLst>
          </p:cNvPr>
          <p:cNvSpPr txBox="1"/>
          <p:nvPr/>
        </p:nvSpPr>
        <p:spPr>
          <a:xfrm>
            <a:off x="6097480" y="507605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Britannic Bold" panose="020B0903060703020204" pitchFamily="34" charset="0"/>
              </a:rPr>
              <a:t>SIGNIFICANT CHANGES !!</a:t>
            </a:r>
            <a:r>
              <a:rPr lang="en-US" dirty="0">
                <a:solidFill>
                  <a:schemeClr val="bg1"/>
                </a:solidFill>
                <a:effectLst/>
                <a:latin typeface="Britannic Bold" panose="020B0903060703020204" pitchFamily="34" charset="0"/>
              </a:rPr>
              <a:t> See the Skills Measured doc.</a:t>
            </a:r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07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1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43">
            <a:extLst>
              <a:ext uri="{FF2B5EF4-FFF2-40B4-BE49-F238E27FC236}">
                <a16:creationId xmlns:a16="http://schemas.microsoft.com/office/drawing/2014/main" id="{AF448D61-FD92-4997-B065-20433412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45">
            <a:extLst>
              <a:ext uri="{FF2B5EF4-FFF2-40B4-BE49-F238E27FC236}">
                <a16:creationId xmlns:a16="http://schemas.microsoft.com/office/drawing/2014/main" id="{E467C92F-654F-446B-8347-9FF2DAF66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2555A4C0-F746-4932-ABD3-024F4B231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D58A9-6012-4A59-A082-92EB511C1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746913"/>
            <a:ext cx="7619999" cy="1883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BEST OF LUCK IN YOUR EXAM!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51A8F8-7445-4C49-926D-816D68765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866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6"/>
            <a:ext cx="9632011" cy="5126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AZ-303 Azure Architect Technologies </a:t>
            </a:r>
            <a:endParaRPr lang="en-GB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44521"/>
            <a:ext cx="31690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AZ-303 Azure Architect Technologies 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Journey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429566" y="4926084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4870041" y="2820715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831209" y="5076053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6640498" y="2310854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September 24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th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4098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60FBC9F-D06A-458F-906F-4A8A9F867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14" y="4356083"/>
            <a:ext cx="4664944" cy="2115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015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5"/>
            <a:ext cx="9658644" cy="4772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AZ-304 Azure Architect Design </a:t>
            </a:r>
            <a:endParaRPr lang="en-GB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36338"/>
            <a:ext cx="31690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 AZ-304 Azure Architect Design 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Journey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429566" y="4926084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4626876" y="2706075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643082" y="5076054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6640498" y="2310854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September 24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th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512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24FB0F-0935-433B-B06B-FCC95EF0F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226" y="4802926"/>
            <a:ext cx="5915025" cy="1571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960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6"/>
            <a:ext cx="9481090" cy="5126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AZ-500 Microsoft Azure Security Technologies</a:t>
            </a:r>
            <a:endParaRPr lang="en-GB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44521"/>
            <a:ext cx="3169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AZ-500 Microsoft Azure Security Technologies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Journey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429566" y="4926084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4626876" y="2706075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643082" y="5076054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6640498" y="2310854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September 29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th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1CD1B-A910-4D99-BF2C-6D2C140BF630}"/>
              </a:ext>
            </a:extLst>
          </p:cNvPr>
          <p:cNvSpPr txBox="1"/>
          <p:nvPr/>
        </p:nvSpPr>
        <p:spPr>
          <a:xfrm>
            <a:off x="5679452" y="4858447"/>
            <a:ext cx="60989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Britannic Bold" panose="020B0903060703020204" pitchFamily="34" charset="0"/>
              </a:rPr>
              <a:t>SIGNIFICANT CHANGES !!</a:t>
            </a:r>
            <a:r>
              <a:rPr lang="en-US" dirty="0">
                <a:solidFill>
                  <a:schemeClr val="bg1"/>
                </a:solidFill>
                <a:effectLst/>
                <a:latin typeface="Britannic Bold" panose="020B0903060703020204" pitchFamily="34" charset="0"/>
              </a:rPr>
              <a:t> See the Skills Measured doc. Microsoft Threat Modeling Tool and external identities are added </a:t>
            </a:r>
            <a:r>
              <a:rPr lang="en-US" dirty="0" err="1">
                <a:solidFill>
                  <a:schemeClr val="bg1"/>
                </a:solidFill>
                <a:effectLst/>
                <a:latin typeface="Britannic Bold" panose="020B0903060703020204" pitchFamily="34" charset="0"/>
              </a:rPr>
              <a:t>etc</a:t>
            </a:r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683039" y="1067276"/>
            <a:ext cx="10168650" cy="5969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AZ-600 Configuring and Operating a Hybrid Cloud with Microsoft Azure Stack Hub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561512" y="2144521"/>
            <a:ext cx="31690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AZ-600 Configuring and Operating a Hybrid Cloud with Microsoft Azure Stack Hub</a:t>
            </a:r>
            <a:endParaRPr lang="en-US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Journey</a:t>
            </a:r>
            <a:endParaRPr lang="en-US" dirty="0">
              <a:solidFill>
                <a:schemeClr val="bg1"/>
              </a:solidFill>
              <a:effectLst/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683039" y="5002759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5367320" y="2830134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5383526" y="5076053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7403978" y="2320273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September 24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th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6146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607D31A-B6D7-4E54-95A5-33540E83D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443" y="4645070"/>
            <a:ext cx="5115989" cy="1613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12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819921" y="1077859"/>
            <a:ext cx="9712171" cy="6088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AZ-700 Designing and Implementing Microsoft Azure Networking Solutions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819921" y="2744814"/>
            <a:ext cx="31690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AZ-700 Designing and Implementing Microsoft Azure Networking Solutions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16386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E521BF6-F13D-4855-BB69-493B83A18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32" y="2744814"/>
            <a:ext cx="6637932" cy="1804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280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427-6C67-42EA-8F80-77AEB821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6"/>
            <a:ext cx="9238434" cy="430930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BD949-FBAA-4040-8B3A-41E43DA9CCFD}"/>
              </a:ext>
            </a:extLst>
          </p:cNvPr>
          <p:cNvSpPr/>
          <p:nvPr/>
        </p:nvSpPr>
        <p:spPr>
          <a:xfrm>
            <a:off x="1429566" y="1045446"/>
            <a:ext cx="9987117" cy="5126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AI-102 Designing and Implementing a Microsoft Azure AI Solution</a:t>
            </a:r>
            <a:endParaRPr lang="en-GB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988BF-28A5-4226-822B-78995B7327CF}"/>
              </a:ext>
            </a:extLst>
          </p:cNvPr>
          <p:cNvSpPr txBox="1"/>
          <p:nvPr/>
        </p:nvSpPr>
        <p:spPr>
          <a:xfrm>
            <a:off x="1429566" y="2144521"/>
            <a:ext cx="3169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Learn: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AI-102 Designing and Implementing a Microsoft Azure AI Solution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Skills Measured</a:t>
            </a:r>
            <a:endParaRPr lang="en-US" sz="1800" dirty="0">
              <a:solidFill>
                <a:schemeClr val="bg1"/>
              </a:solidFill>
              <a:effectLst/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Britannic Bold" panose="020B09030607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Journey</a:t>
            </a:r>
            <a:endParaRPr lang="en-US" dirty="0">
              <a:solidFill>
                <a:schemeClr val="bg1"/>
              </a:solidFill>
              <a:latin typeface="Britannic Bold" panose="020B0903060703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C0448F-6C87-4067-A475-EA385270F875}"/>
              </a:ext>
            </a:extLst>
          </p:cNvPr>
          <p:cNvSpPr/>
          <p:nvPr/>
        </p:nvSpPr>
        <p:spPr>
          <a:xfrm>
            <a:off x="1429566" y="4926084"/>
            <a:ext cx="2132697" cy="812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How is the exam </a:t>
            </a:r>
          </a:p>
          <a:p>
            <a:r>
              <a:rPr lang="en-US" dirty="0">
                <a:solidFill>
                  <a:schemeClr val="tx1"/>
                </a:solidFill>
                <a:latin typeface="Britannic Bold" panose="020B0903060703020204" pitchFamily="34" charset="0"/>
              </a:rPr>
              <a:t>content changing?</a:t>
            </a:r>
            <a:endParaRPr lang="en-GB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E5029FCA-0D3A-4AEC-805C-3947B138D2F4}"/>
              </a:ext>
            </a:extLst>
          </p:cNvPr>
          <p:cNvSpPr/>
          <p:nvPr/>
        </p:nvSpPr>
        <p:spPr>
          <a:xfrm>
            <a:off x="4626876" y="2706075"/>
            <a:ext cx="681462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9E671FA8-7050-47FD-9905-FBCF40CF3B1C}"/>
              </a:ext>
            </a:extLst>
          </p:cNvPr>
          <p:cNvSpPr/>
          <p:nvPr/>
        </p:nvSpPr>
        <p:spPr>
          <a:xfrm>
            <a:off x="4643082" y="5076054"/>
            <a:ext cx="665256" cy="512685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DD8D684A-56B5-413D-B36C-59F3E9D04C69}"/>
              </a:ext>
            </a:extLst>
          </p:cNvPr>
          <p:cNvSpPr/>
          <p:nvPr/>
        </p:nvSpPr>
        <p:spPr>
          <a:xfrm>
            <a:off x="6640498" y="2310854"/>
            <a:ext cx="2059619" cy="1532408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September 24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Calibri" panose="020F0502020204030204" pitchFamily="34" charset="0"/>
              </a:rPr>
              <a:t>th</a:t>
            </a:r>
            <a:endParaRPr lang="en-GB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7170" name="Picture 2" descr="Analyze video by using &#10;Indexen ">
            <a:extLst>
              <a:ext uri="{FF2B5EF4-FFF2-40B4-BE49-F238E27FC236}">
                <a16:creationId xmlns:a16="http://schemas.microsoft.com/office/drawing/2014/main" id="{35DFAAB0-64B7-43CD-880E-D9DE4888F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12" y="5006843"/>
            <a:ext cx="6282053" cy="515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5937337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AnalogousFromRegularSeedRightStep">
      <a:dk1>
        <a:srgbClr val="000000"/>
      </a:dk1>
      <a:lt1>
        <a:srgbClr val="FFFFFF"/>
      </a:lt1>
      <a:dk2>
        <a:srgbClr val="412434"/>
      </a:dk2>
      <a:lt2>
        <a:srgbClr val="E2E8E4"/>
      </a:lt2>
      <a:accent1>
        <a:srgbClr val="C34D9C"/>
      </a:accent1>
      <a:accent2>
        <a:srgbClr val="B13B59"/>
      </a:accent2>
      <a:accent3>
        <a:srgbClr val="C3604D"/>
      </a:accent3>
      <a:accent4>
        <a:srgbClr val="B1803B"/>
      </a:accent4>
      <a:accent5>
        <a:srgbClr val="A8A742"/>
      </a:accent5>
      <a:accent6>
        <a:srgbClr val="80B13B"/>
      </a:accent6>
      <a:hlink>
        <a:srgbClr val="319451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Widescreen</PresentationFormat>
  <Paragraphs>268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Britannic Bold</vt:lpstr>
      <vt:lpstr>Calibri</vt:lpstr>
      <vt:lpstr>Trade Gothic Next Cond</vt:lpstr>
      <vt:lpstr>Trade Gothic Next Light</vt:lpstr>
      <vt:lpstr>PortalVTI</vt:lpstr>
      <vt:lpstr>MSFT Certification Exam Updates (Sep 2021)</vt:lpstr>
      <vt:lpstr>Azure certifications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MICROSOFT 365 certifications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SECURITY certifications</vt:lpstr>
      <vt:lpstr>PowerPoint Presentation</vt:lpstr>
      <vt:lpstr>PowerPoint Presentation</vt:lpstr>
      <vt:lpstr>DYNAMICS 365 certifications</vt:lpstr>
      <vt:lpstr>PowerPoint Presentation</vt:lpstr>
      <vt:lpstr>POWER PLATFORM certifications</vt:lpstr>
      <vt:lpstr>PowerPoint Presentation</vt:lpstr>
      <vt:lpstr>PowerPoint Presentation</vt:lpstr>
      <vt:lpstr>BEST OF LUCK IN YOUR EXAM!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MSFT Certification Exam Updates (Sep 2021)</dc:title>
  <dc:creator>Lavinia Spatariu</dc:creator>
  <cp:lastModifiedBy>Lavinia Spatariu</cp:lastModifiedBy>
  <cp:revision>24</cp:revision>
  <dcterms:created xsi:type="dcterms:W3CDTF">2021-09-13T00:25:53Z</dcterms:created>
  <dcterms:modified xsi:type="dcterms:W3CDTF">2021-09-13T18:59:46Z</dcterms:modified>
</cp:coreProperties>
</file>